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2"/>
  </p:sldMasterIdLst>
  <p:notesMasterIdLst>
    <p:notesMasterId r:id="rId3"/>
  </p:notesMasterIdLst>
  <p:sldIdLst>
    <p:sldId id="309" r:id="rId4"/>
    <p:sldId id="363" r:id="rId5"/>
    <p:sldId id="263" r:id="rId6"/>
    <p:sldId id="430" r:id="rId7"/>
    <p:sldId id="431" r:id="rId8"/>
    <p:sldId id="432" r:id="rId9"/>
    <p:sldId id="433" r:id="rId10"/>
    <p:sldId id="434" r:id="rId11"/>
    <p:sldId id="435" r:id="rId12"/>
    <p:sldId id="436" r:id="rId13"/>
    <p:sldId id="437" r:id="rId14"/>
    <p:sldId id="438" r:id="rId15"/>
    <p:sldId id="357" r:id="rId16"/>
    <p:sldId id="401" r:id="rId17"/>
    <p:sldId id="429" r:id="rId18"/>
    <p:sldId id="402" r:id="rId19"/>
  </p:sldIdLst>
  <p:sldSz cx="9144000" cy="6858000" type="screen4x3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p="http://schemas.openxmlformats.org/presentationml/2006/main">
  <p:cmAuthor id="1" name="Tao Tao" initials="TT" lastIdx="0" clrIdx="0"/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70" d="100"/>
          <a:sy n="70" d="100"/>
        </p:scale>
        <p:origin x="1392" y="66"/>
      </p:cViewPr>
      <p:guideLst>
        <p:guide orient="horz" pos="2160"/>
        <p:guide pos="284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slideMaster" Target="slideMasters/slideMaster1.xml" /><Relationship Id="rId20" Type="http://schemas.openxmlformats.org/officeDocument/2006/relationships/tags" Target="tags/tag1.xml" /><Relationship Id="rId21" Type="http://schemas.openxmlformats.org/officeDocument/2006/relationships/presProps" Target="presProps.xml" /><Relationship Id="rId22" Type="http://schemas.openxmlformats.org/officeDocument/2006/relationships/viewProps" Target="viewProps.xml" /><Relationship Id="rId23" Type="http://schemas.openxmlformats.org/officeDocument/2006/relationships/theme" Target="theme/theme1.xml" /><Relationship Id="rId24" Type="http://schemas.openxmlformats.org/officeDocument/2006/relationships/tableStyles" Target="tableStyles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B12F6-B055-42E9-ADB1-C23B626529A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4A037-93EE-4FAA-A7A1-30C298F53894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6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file:///D:\qq&#25991;&#20214;\712321467\Image\C2C\Image2\%7b75232B38-A165-1FB7-499C-2E1C792CACB5%7d.png" TargetMode="External" /><Relationship Id="rId13" Type="http://schemas.openxmlformats.org/officeDocument/2006/relationships/image" Target="../media/image1.png" /><Relationship Id="rId14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2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3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4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5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3"/>
          <p:cNvSpPr txBox="1"/>
          <p:nvPr/>
        </p:nvSpPr>
        <p:spPr>
          <a:xfrm>
            <a:off x="194" y="1332044"/>
            <a:ext cx="9041130" cy="916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4800" b="1" smtClean="0">
                <a:latin typeface="+mj-ea"/>
                <a:ea typeface="+mj-ea"/>
                <a:cs typeface="方正小标宋简体" panose="03000509000000000000" charset="-122"/>
              </a:rPr>
              <a:t>2.7   </a:t>
            </a:r>
            <a:r>
              <a:rPr lang="zh-CN" altLang="en-US" sz="4800" b="1" smtClean="0">
                <a:latin typeface="+mj-ea"/>
                <a:ea typeface="+mj-ea"/>
                <a:cs typeface="方正小标宋简体" panose="03000509000000000000" charset="-122"/>
              </a:rPr>
              <a:t>制作与测试我们的小船</a:t>
            </a:r>
            <a:endParaRPr lang="zh-CN" altLang="en-US" sz="4800" b="1" smtClean="0">
              <a:latin typeface="+mj-ea"/>
              <a:ea typeface="+mj-ea"/>
              <a:cs typeface="方正小标宋简体" panose="03000509000000000000" charset="-122"/>
            </a:endParaRPr>
          </a:p>
        </p:txBody>
      </p:sp>
      <p:sp>
        <p:nvSpPr>
          <p:cNvPr id="7" name="五边形 6"/>
          <p:cNvSpPr/>
          <p:nvPr/>
        </p:nvSpPr>
        <p:spPr>
          <a:xfrm>
            <a:off x="46490" y="154940"/>
            <a:ext cx="3517398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2800" smtClean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单元  船的研究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2009" y="3717032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66437" y="815340"/>
            <a:ext cx="8347075" cy="6588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评估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46490" y="154940"/>
            <a:ext cx="2365270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评估与改进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23528" y="1628798"/>
          <a:ext cx="8496944" cy="50765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/>
                <a:gridCol w="1734290"/>
                <a:gridCol w="1920542"/>
                <a:gridCol w="2158626"/>
                <a:gridCol w="1243326"/>
              </a:tblGrid>
              <a:tr h="365184">
                <a:tc gridSpan="5"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kern="100">
                          <a:effectLst/>
                        </a:rPr>
                        <a:t>船的设计、制作和测试评价量表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</a:tr>
              <a:tr h="365184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项目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一级（</a:t>
                      </a:r>
                      <a:r>
                        <a:rPr lang="en-US" sz="1600" kern="100">
                          <a:effectLst/>
                        </a:rPr>
                        <a:t>1</a:t>
                      </a:r>
                      <a:r>
                        <a:rPr lang="zh-CN" sz="1600" kern="100">
                          <a:effectLst/>
                        </a:rPr>
                        <a:t>分）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二级（</a:t>
                      </a:r>
                      <a:r>
                        <a:rPr lang="en-US" sz="1600" kern="100">
                          <a:effectLst/>
                        </a:rPr>
                        <a:t>2</a:t>
                      </a:r>
                      <a:r>
                        <a:rPr lang="zh-CN" sz="1600" kern="100">
                          <a:effectLst/>
                        </a:rPr>
                        <a:t>分）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三级（</a:t>
                      </a:r>
                      <a:r>
                        <a:rPr lang="en-US" sz="1600" kern="100">
                          <a:effectLst/>
                        </a:rPr>
                        <a:t>3</a:t>
                      </a:r>
                      <a:r>
                        <a:rPr lang="zh-CN" sz="1600" kern="100">
                          <a:effectLst/>
                        </a:rPr>
                        <a:t>分）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自评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095550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按设计图制作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不按照设计图制作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部分按照设计图制作，随便调整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按照设计图制作，发现问题，稍做调整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5184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载重量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达到</a:t>
                      </a:r>
                      <a:r>
                        <a:rPr lang="en-US" sz="1600" kern="100">
                          <a:effectLst/>
                        </a:rPr>
                        <a:t>200</a:t>
                      </a:r>
                      <a:r>
                        <a:rPr lang="zh-CN" sz="1600" kern="100">
                          <a:effectLst/>
                        </a:rPr>
                        <a:t>克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达到</a:t>
                      </a:r>
                      <a:r>
                        <a:rPr lang="en-US" sz="1600" kern="100">
                          <a:effectLst/>
                        </a:rPr>
                        <a:t>250</a:t>
                      </a:r>
                      <a:r>
                        <a:rPr lang="zh-CN" sz="1600" kern="100">
                          <a:effectLst/>
                        </a:rPr>
                        <a:t>克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达到</a:t>
                      </a:r>
                      <a:r>
                        <a:rPr lang="en-US" sz="1600" kern="100">
                          <a:effectLst/>
                        </a:rPr>
                        <a:t>300</a:t>
                      </a:r>
                      <a:r>
                        <a:rPr lang="zh-CN" sz="1600" kern="100">
                          <a:effectLst/>
                        </a:rPr>
                        <a:t>克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9180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稳定性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不太稳定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比较稳定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很稳定，不会侧翻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5184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航行方向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无法控制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有点偏向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能控制方向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5184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成本控制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超出成本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控制在成本左右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控制在成本以内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0366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分工合作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没分工，自己做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有分工，有合作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分工明确，相互合作较好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0366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小组汇报展示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没有相互帮忙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能把小组的情况汇报出来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相互帮助，一起汇报交流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5184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行驶距离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5</a:t>
                      </a:r>
                      <a:r>
                        <a:rPr lang="zh-CN" sz="1600" kern="100">
                          <a:effectLst/>
                        </a:rPr>
                        <a:t>米以内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5</a:t>
                      </a:r>
                      <a:r>
                        <a:rPr lang="zh-CN" sz="1600" kern="100">
                          <a:effectLst/>
                        </a:rPr>
                        <a:t>～</a:t>
                      </a:r>
                      <a:r>
                        <a:rPr lang="en-US" sz="1600" kern="100">
                          <a:effectLst/>
                        </a:rPr>
                        <a:t>10</a:t>
                      </a:r>
                      <a:r>
                        <a:rPr lang="zh-CN" sz="1600" kern="100">
                          <a:effectLst/>
                        </a:rPr>
                        <a:t>米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10</a:t>
                      </a:r>
                      <a:r>
                        <a:rPr lang="zh-CN" sz="1600" kern="100">
                          <a:effectLst/>
                        </a:rPr>
                        <a:t>米以上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66437" y="815340"/>
            <a:ext cx="8347075" cy="6588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写一份说明书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46490" y="154940"/>
            <a:ext cx="2365270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评估与改进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79512" y="1916832"/>
            <a:ext cx="8496944" cy="4536504"/>
          </a:xfrm>
          <a:prstGeom prst="roundRect">
            <a:avLst/>
          </a:prstGeom>
          <a:noFill/>
          <a:ln w="79375" cap="flat" cmpd="sng" algn="ctr">
            <a:solidFill>
              <a:srgbClr val="00B0F0"/>
            </a:solidFill>
            <a:prstDash val="lgDashDotDot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7544" y="2153097"/>
            <a:ext cx="7945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ctr">
              <a:spcAft>
                <a:spcPct val="0"/>
              </a:spcAft>
            </a:pPr>
            <a:r>
              <a:rPr lang="zh-CN" altLang="en-US" b="1" kern="100" smtClean="0">
                <a:latin typeface="Calibri" panose="020f0502020204030204" pitchFamily="34" charset="0"/>
                <a:cs typeface="Arial" panose="020b0604020202020204" pitchFamily="34" charset="0"/>
              </a:rPr>
              <a:t>电动风力小船说明书</a:t>
            </a:r>
            <a:endParaRPr lang="en-US" altLang="zh-CN" b="1" kern="10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indent="266700" algn="just">
              <a:spcAft>
                <a:spcPct val="0"/>
              </a:spcAft>
            </a:pPr>
            <a:r>
              <a:rPr lang="zh-CN" altLang="zh-CN" kern="100" smtClean="0">
                <a:latin typeface="Calibri" panose="020f0502020204030204" pitchFamily="34" charset="0"/>
                <a:cs typeface="Arial" panose="020b0604020202020204" pitchFamily="34" charset="0"/>
              </a:rPr>
              <a:t>制作</a:t>
            </a: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材料：泡沫板、泡沫胶、铝箔、电池、导线、开关、小电动机、小风扇、剪刀等。</a:t>
            </a:r>
            <a:endParaRPr lang="zh-CN" altLang="zh-CN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spcAft>
                <a:spcPct val="0"/>
              </a:spcAft>
            </a:pP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使用方法：打开开关，小船就可以载着货物行驶。</a:t>
            </a:r>
            <a:endParaRPr lang="zh-CN" altLang="zh-CN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spcAft>
                <a:spcPct val="0"/>
              </a:spcAft>
            </a:pP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注意事项：</a:t>
            </a:r>
            <a:endParaRPr lang="zh-CN" altLang="zh-CN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spcAft>
                <a:spcPct val="0"/>
              </a:spcAft>
            </a:pP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①保护好电池和小电动机，不可以使它们进水。</a:t>
            </a:r>
            <a:endParaRPr lang="zh-CN" altLang="zh-CN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spcAft>
                <a:spcPct val="0"/>
              </a:spcAft>
            </a:pP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②控制好重量及平衡。</a:t>
            </a:r>
            <a:endParaRPr lang="zh-CN" altLang="zh-CN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spcAft>
                <a:spcPct val="0"/>
              </a:spcAft>
            </a:pP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③下水后再打开开关。</a:t>
            </a:r>
            <a:endParaRPr lang="zh-CN" altLang="zh-CN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spcAft>
                <a:spcPct val="0"/>
              </a:spcAft>
            </a:pP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④结束后要及时关闭开关。</a:t>
            </a:r>
            <a:endParaRPr lang="zh-CN" altLang="zh-CN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spcAft>
                <a:spcPct val="0"/>
              </a:spcAft>
            </a:pP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小船优点：造价较低；行驶距离达到了测试要求。</a:t>
            </a:r>
            <a:endParaRPr lang="zh-CN" altLang="zh-CN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spcAft>
                <a:spcPct val="0"/>
              </a:spcAft>
            </a:pP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出现的问题：</a:t>
            </a:r>
            <a:endParaRPr lang="zh-CN" altLang="zh-CN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spcAft>
                <a:spcPct val="0"/>
              </a:spcAft>
            </a:pP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①载重量未达到</a:t>
            </a:r>
            <a:r>
              <a:rPr lang="en-US" altLang="zh-CN" kern="100">
                <a:latin typeface="Calibri" panose="020f0502020204030204" pitchFamily="34" charset="0"/>
                <a:cs typeface="Arial" panose="020b0604020202020204" pitchFamily="34" charset="0"/>
              </a:rPr>
              <a:t>200</a:t>
            </a: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克</a:t>
            </a:r>
            <a:r>
              <a:rPr lang="zh-CN" altLang="zh-CN" kern="100" smtClean="0">
                <a:latin typeface="Calibri" panose="020f0502020204030204" pitchFamily="34" charset="0"/>
                <a:cs typeface="Arial" panose="020b0604020202020204" pitchFamily="34" charset="0"/>
              </a:rPr>
              <a:t>。②</a:t>
            </a: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不太稳定</a:t>
            </a:r>
            <a:r>
              <a:rPr lang="zh-CN" altLang="zh-CN" kern="100" smtClean="0">
                <a:latin typeface="Calibri" panose="020f0502020204030204" pitchFamily="34" charset="0"/>
                <a:cs typeface="Arial" panose="020b0604020202020204" pitchFamily="34" charset="0"/>
              </a:rPr>
              <a:t>。③</a:t>
            </a: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没分工，自己做。</a:t>
            </a:r>
            <a:endParaRPr lang="zh-CN" altLang="zh-CN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spcAft>
                <a:spcPct val="0"/>
              </a:spcAft>
            </a:pP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改进措施：</a:t>
            </a:r>
            <a:endParaRPr lang="zh-CN" altLang="zh-CN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spcAft>
                <a:spcPct val="0"/>
              </a:spcAft>
            </a:pP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①增加小船的体积</a:t>
            </a:r>
            <a:r>
              <a:rPr lang="zh-CN" altLang="zh-CN" kern="100" smtClean="0">
                <a:latin typeface="Calibri" panose="020f0502020204030204" pitchFamily="34" charset="0"/>
                <a:cs typeface="Arial" panose="020b0604020202020204" pitchFamily="34" charset="0"/>
              </a:rPr>
              <a:t>。②</a:t>
            </a: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增加小船的底面积</a:t>
            </a:r>
            <a:r>
              <a:rPr lang="zh-CN" altLang="zh-CN" kern="100" smtClean="0">
                <a:latin typeface="Calibri" panose="020f0502020204030204" pitchFamily="34" charset="0"/>
                <a:cs typeface="Arial" panose="020b0604020202020204" pitchFamily="34" charset="0"/>
              </a:rPr>
              <a:t>。③</a:t>
            </a:r>
            <a:r>
              <a:rPr lang="zh-CN" altLang="zh-CN" kern="100">
                <a:latin typeface="Calibri" panose="020f0502020204030204" pitchFamily="34" charset="0"/>
                <a:cs typeface="Arial" panose="020b0604020202020204" pitchFamily="34" charset="0"/>
              </a:rPr>
              <a:t>加强分工，相互合作。</a:t>
            </a:r>
            <a:endParaRPr lang="zh-CN" altLang="zh-CN" kern="10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66437" y="815340"/>
            <a:ext cx="8347075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2800"/>
              <a:t>他们是怎么做到用纸船载人的？</a:t>
            </a:r>
            <a:endParaRPr lang="zh-CN" altLang="zh-CN" sz="2800"/>
          </a:p>
        </p:txBody>
      </p:sp>
      <p:sp>
        <p:nvSpPr>
          <p:cNvPr id="5" name="五边形 4"/>
          <p:cNvSpPr/>
          <p:nvPr/>
        </p:nvSpPr>
        <p:spPr>
          <a:xfrm>
            <a:off x="46490" y="154940"/>
            <a:ext cx="1573182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拓展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2132856"/>
            <a:ext cx="3556164" cy="2376264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3"/>
          <a:stretch>
            <a:fillRect/>
          </a:stretch>
        </p:blipFill>
        <p:spPr>
          <a:xfrm>
            <a:off x="4139952" y="2116129"/>
            <a:ext cx="4230786" cy="2392991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627784" y="5444112"/>
            <a:ext cx="6192688" cy="865208"/>
            <a:chOff x="25099" y="11120"/>
            <a:chExt cx="8418" cy="3250"/>
          </a:xfrm>
        </p:grpSpPr>
        <p:sp>
          <p:nvSpPr>
            <p:cNvPr id="11" name="Cloud Callout 10"/>
            <p:cNvSpPr/>
            <p:nvPr/>
          </p:nvSpPr>
          <p:spPr bwMode="auto">
            <a:xfrm>
              <a:off x="25099" y="11120"/>
              <a:ext cx="8418" cy="3250"/>
            </a:xfrm>
            <a:prstGeom prst="cloudCallout">
              <a:avLst>
                <a:gd name="adj1" fmla="val -25110"/>
                <a:gd name="adj2" fmla="val -76664"/>
              </a:avLst>
            </a:prstGeom>
            <a:solidFill>
              <a:srgbClr val="EB7F0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2860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7432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2004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6576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5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宋体" panose="02010600030101010101" pitchFamily="2" charset="-122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2" name="文本框 8"/>
            <p:cNvSpPr txBox="1"/>
            <p:nvPr/>
          </p:nvSpPr>
          <p:spPr>
            <a:xfrm>
              <a:off x="26218" y="11646"/>
              <a:ext cx="6475" cy="1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2860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7432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2004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6576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algn="l"/>
              <a:r>
                <a:rPr lang="zh-CN" altLang="en-US" sz="2800" b="1" smtClean="0">
                  <a:solidFill>
                    <a:schemeClr val="tx1"/>
                  </a:solidFill>
                  <a:uFillTx/>
                  <a:latin typeface="楷体" panose="02010609060101010101" pitchFamily="49" charset="-122"/>
                  <a:ea typeface="楷体" panose="02010609060101010101" pitchFamily="49" charset="-122"/>
                </a:rPr>
                <a:t>我们也来造一艘这样的船吧！</a:t>
              </a:r>
              <a:endParaRPr lang="zh-CN" altLang="en-US" sz="2800" b="1" smtClean="0">
                <a:solidFill>
                  <a:schemeClr val="tx1"/>
                </a:solidFill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/>
          <p:cNvSpPr txBox="1"/>
          <p:nvPr/>
        </p:nvSpPr>
        <p:spPr>
          <a:xfrm>
            <a:off x="0" y="703580"/>
            <a:ext cx="8973820" cy="517064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zh-CN" sz="2000"/>
              <a:t>（</a:t>
            </a:r>
            <a:r>
              <a:rPr lang="en-US" altLang="zh-CN" sz="2000"/>
              <a:t>1</a:t>
            </a:r>
            <a:r>
              <a:rPr lang="zh-CN" altLang="zh-CN" sz="2000"/>
              <a:t>）</a:t>
            </a:r>
            <a:r>
              <a:rPr altLang="zh-CN" sz="2000" err="1" smtClean="0"/>
              <a:t>填空</a:t>
            </a:r>
            <a:r>
              <a:rPr lang="zh-CN" altLang="en-US" sz="2000" smtClean="0"/>
              <a:t>题</a:t>
            </a:r>
            <a:r>
              <a:rPr altLang="zh-CN" sz="2000" smtClean="0"/>
              <a:t>。</a:t>
            </a:r>
            <a:endParaRPr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①在实施制作小船的方案时，要根据</a:t>
            </a:r>
            <a:r>
              <a:rPr lang="en-US" altLang="zh-CN" sz="2000"/>
              <a:t>________</a:t>
            </a:r>
            <a:r>
              <a:rPr lang="zh-CN" altLang="zh-CN" sz="2000"/>
              <a:t>来制作。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②某</a:t>
            </a:r>
            <a:r>
              <a:rPr lang="en-US" altLang="zh-CN" sz="2000"/>
              <a:t>4</a:t>
            </a:r>
            <a:r>
              <a:rPr lang="zh-CN" altLang="zh-CN" sz="2000"/>
              <a:t>人科学小组在制作小船时，</a:t>
            </a:r>
            <a:r>
              <a:rPr lang="en-US" altLang="zh-CN" sz="2000"/>
              <a:t>2</a:t>
            </a:r>
            <a:r>
              <a:rPr lang="zh-CN" altLang="zh-CN" sz="2000"/>
              <a:t>人负责制作船身，</a:t>
            </a:r>
            <a:r>
              <a:rPr lang="en-US" altLang="zh-CN" sz="2000"/>
              <a:t>2</a:t>
            </a:r>
            <a:r>
              <a:rPr lang="zh-CN" altLang="zh-CN" sz="2000"/>
              <a:t>人负责制作动力系统，这体现了他们小组的</a:t>
            </a:r>
            <a:r>
              <a:rPr lang="en-US" altLang="zh-CN" sz="2000" smtClean="0"/>
              <a:t>________________</a:t>
            </a:r>
            <a:r>
              <a:rPr lang="zh-CN" altLang="en-US" sz="2000" smtClean="0"/>
              <a:t>精神</a:t>
            </a:r>
            <a:r>
              <a:rPr lang="zh-CN" altLang="zh-CN" sz="2000" smtClean="0"/>
              <a:t>。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（</a:t>
            </a:r>
            <a:r>
              <a:rPr lang="en-US" altLang="zh-CN" sz="2000"/>
              <a:t>2</a:t>
            </a:r>
            <a:r>
              <a:rPr lang="zh-CN" altLang="zh-CN" sz="2000"/>
              <a:t>）判断下列说法是否正确，对</a:t>
            </a:r>
            <a:r>
              <a:rPr lang="zh-CN" altLang="zh-CN" sz="2000" smtClean="0"/>
              <a:t>的</a:t>
            </a:r>
            <a:r>
              <a:rPr lang="zh-CN" altLang="en-US" sz="2000" smtClean="0"/>
              <a:t>画</a:t>
            </a:r>
            <a:r>
              <a:rPr lang="zh-CN" altLang="zh-CN" sz="2000" smtClean="0"/>
              <a:t>“√”</a:t>
            </a:r>
            <a:r>
              <a:rPr lang="zh-CN" altLang="zh-CN" sz="2000"/>
              <a:t>，错</a:t>
            </a:r>
            <a:r>
              <a:rPr lang="zh-CN" altLang="zh-CN" sz="2000" smtClean="0"/>
              <a:t>的</a:t>
            </a:r>
            <a:r>
              <a:rPr lang="zh-CN" altLang="en-US" sz="2000" smtClean="0"/>
              <a:t>画</a:t>
            </a:r>
            <a:r>
              <a:rPr lang="zh-CN" altLang="zh-CN" sz="2000" smtClean="0"/>
              <a:t>“×”</a:t>
            </a:r>
            <a:r>
              <a:rPr lang="zh-CN" altLang="zh-CN" sz="2000"/>
              <a:t>。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①我们制作的小船可以没有动力系统</a:t>
            </a:r>
            <a:r>
              <a:rPr lang="zh-CN" altLang="zh-CN" sz="2000" smtClean="0"/>
              <a:t>。</a:t>
            </a:r>
            <a:r>
              <a:rPr lang="en-US" altLang="zh-CN" sz="2000" smtClean="0"/>
              <a:t>                                                                     </a:t>
            </a:r>
            <a:r>
              <a:rPr lang="zh-CN" altLang="zh-CN" sz="2000" smtClean="0"/>
              <a:t>（</a:t>
            </a:r>
            <a:r>
              <a:rPr lang="en-US" altLang="zh-CN" sz="2000" smtClean="0"/>
              <a:t>    </a:t>
            </a:r>
            <a:r>
              <a:rPr lang="zh-CN" altLang="zh-CN" sz="2000"/>
              <a:t>）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②如果本组的小船没能通过测试，就应该放弃小船，改用别组的设计方案进行制作</a:t>
            </a:r>
            <a:r>
              <a:rPr lang="zh-CN" altLang="zh-CN" sz="2000" smtClean="0"/>
              <a:t>。</a:t>
            </a:r>
            <a:r>
              <a:rPr lang="en-US" altLang="zh-CN" sz="2000" smtClean="0"/>
              <a:t>                                                                                                                                    </a:t>
            </a:r>
            <a:r>
              <a:rPr lang="zh-CN" altLang="zh-CN" sz="2000" smtClean="0"/>
              <a:t>（</a:t>
            </a:r>
            <a:r>
              <a:rPr lang="en-US" altLang="zh-CN" sz="2000" smtClean="0"/>
              <a:t>    </a:t>
            </a:r>
            <a:r>
              <a:rPr lang="zh-CN" altLang="zh-CN" sz="2000"/>
              <a:t>）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③制作小船时，报废的材料也应该计入成本</a:t>
            </a:r>
            <a:r>
              <a:rPr lang="zh-CN" altLang="zh-CN" sz="2000" smtClean="0"/>
              <a:t>。</a:t>
            </a:r>
            <a:r>
              <a:rPr lang="en-US" altLang="zh-CN" sz="2000" smtClean="0"/>
              <a:t>                                                        </a:t>
            </a:r>
            <a:r>
              <a:rPr lang="zh-CN" altLang="zh-CN" sz="2000" smtClean="0"/>
              <a:t>（</a:t>
            </a:r>
            <a:r>
              <a:rPr lang="en-US" altLang="zh-CN" sz="2000" smtClean="0"/>
              <a:t>    </a:t>
            </a:r>
            <a:r>
              <a:rPr lang="zh-CN" altLang="zh-CN" sz="2000"/>
              <a:t>）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④一种小船可以使用不同的动力系统</a:t>
            </a:r>
            <a:r>
              <a:rPr lang="zh-CN" altLang="zh-CN" sz="2000" smtClean="0"/>
              <a:t>。</a:t>
            </a:r>
            <a:r>
              <a:rPr lang="en-US" altLang="zh-CN" sz="2000" smtClean="0"/>
              <a:t>                                                                     </a:t>
            </a:r>
            <a:r>
              <a:rPr lang="zh-CN" altLang="zh-CN" sz="2000" smtClean="0"/>
              <a:t>（</a:t>
            </a:r>
            <a:r>
              <a:rPr lang="en-US" altLang="zh-CN" sz="2000" smtClean="0"/>
              <a:t>    </a:t>
            </a:r>
            <a:r>
              <a:rPr lang="zh-CN" altLang="zh-CN" sz="2000"/>
              <a:t>）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⑤用纸做的船</a:t>
            </a:r>
            <a:r>
              <a:rPr lang="zh-CN" altLang="zh-CN" sz="2000" smtClean="0"/>
              <a:t>不</a:t>
            </a:r>
            <a:r>
              <a:rPr lang="zh-CN" altLang="en-US" sz="2000" smtClean="0"/>
              <a:t>能</a:t>
            </a:r>
            <a:r>
              <a:rPr lang="zh-CN" altLang="zh-CN" sz="2000" smtClean="0"/>
              <a:t>载</a:t>
            </a:r>
            <a:r>
              <a:rPr lang="zh-CN" altLang="zh-CN" sz="2000"/>
              <a:t>人</a:t>
            </a:r>
            <a:r>
              <a:rPr lang="zh-CN" altLang="zh-CN" sz="2000" smtClean="0"/>
              <a:t>。</a:t>
            </a:r>
            <a:r>
              <a:rPr lang="en-US" altLang="zh-CN" sz="2000" smtClean="0"/>
              <a:t>                                                                                                </a:t>
            </a:r>
            <a:r>
              <a:rPr lang="zh-CN" altLang="zh-CN" sz="2000" smtClean="0"/>
              <a:t>（</a:t>
            </a:r>
            <a:r>
              <a:rPr lang="en-US" altLang="zh-CN" sz="2000" smtClean="0"/>
              <a:t>    </a:t>
            </a:r>
            <a:r>
              <a:rPr lang="zh-CN" altLang="zh-CN" sz="2000"/>
              <a:t>）</a:t>
            </a:r>
            <a:endParaRPr lang="zh-CN" altLang="zh-CN" sz="2000"/>
          </a:p>
        </p:txBody>
      </p:sp>
      <p:sp>
        <p:nvSpPr>
          <p:cNvPr id="7" name="五边形 7"/>
          <p:cNvSpPr>
            <a:spLocks noChangeArrowheads="1"/>
          </p:cNvSpPr>
          <p:nvPr/>
        </p:nvSpPr>
        <p:spPr bwMode="auto">
          <a:xfrm>
            <a:off x="0" y="154940"/>
            <a:ext cx="2612390" cy="533400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indent="363855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smtClean="0">
                <a:solidFill>
                  <a:srgbClr val="FFFFFF"/>
                </a:solidFill>
                <a:latin typeface="微软雅黑" panose="020b0503020204020204" charset="-122"/>
              </a:rPr>
              <a:t>基础达标</a:t>
            </a:r>
            <a:endParaRPr lang="zh-CN" altLang="en-US" sz="2400" smtClean="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/>
          <p:cNvSpPr txBox="1"/>
          <p:nvPr/>
        </p:nvSpPr>
        <p:spPr>
          <a:xfrm>
            <a:off x="0" y="703580"/>
            <a:ext cx="8973820" cy="600164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zh-CN" sz="2000"/>
              <a:t>（</a:t>
            </a:r>
            <a:r>
              <a:rPr lang="en-US" altLang="zh-CN" sz="2000"/>
              <a:t>3</a:t>
            </a:r>
            <a:r>
              <a:rPr lang="zh-CN" altLang="zh-CN" sz="2000"/>
              <a:t>）</a:t>
            </a:r>
            <a:r>
              <a:rPr altLang="zh-CN" sz="2000"/>
              <a:t>将正确答案的序号填在括号里。</a:t>
            </a:r>
            <a:endParaRPr altLang="zh-CN" sz="2000"/>
          </a:p>
          <a:p>
            <a:r>
              <a:rPr lang="zh-CN" altLang="zh-CN" sz="2000"/>
              <a:t>①关于制作小船，下列做法不合理的是（</a:t>
            </a:r>
            <a:r>
              <a:rPr lang="en-US" altLang="zh-CN" sz="2000"/>
              <a:t>    </a:t>
            </a:r>
            <a:r>
              <a:rPr lang="zh-CN" altLang="zh-CN" sz="2000"/>
              <a:t>）。</a:t>
            </a:r>
            <a:endParaRPr lang="zh-CN" altLang="zh-CN" sz="2000"/>
          </a:p>
          <a:p>
            <a:r>
              <a:rPr lang="en-US" altLang="zh-CN" sz="2000"/>
              <a:t>A.</a:t>
            </a:r>
            <a:r>
              <a:rPr lang="zh-CN" altLang="zh-CN" sz="2000"/>
              <a:t>按照设计图进行制作</a:t>
            </a:r>
            <a:endParaRPr lang="zh-CN" altLang="zh-CN" sz="2000"/>
          </a:p>
          <a:p>
            <a:r>
              <a:rPr lang="en-US" altLang="zh-CN" sz="2000"/>
              <a:t>B.</a:t>
            </a:r>
            <a:r>
              <a:rPr lang="zh-CN" altLang="zh-CN" sz="2000"/>
              <a:t>先组装，后分装</a:t>
            </a:r>
            <a:endParaRPr lang="zh-CN" altLang="zh-CN" sz="2000"/>
          </a:p>
          <a:p>
            <a:r>
              <a:rPr lang="en-US" altLang="zh-CN" sz="2000"/>
              <a:t>C.</a:t>
            </a:r>
            <a:r>
              <a:rPr lang="zh-CN" altLang="zh-CN" sz="2000"/>
              <a:t>先分工，后制作</a:t>
            </a:r>
            <a:endParaRPr lang="zh-CN" altLang="zh-CN" sz="2000"/>
          </a:p>
          <a:p>
            <a:r>
              <a:rPr lang="zh-CN" altLang="zh-CN" sz="2000"/>
              <a:t>②载重量测试标准是</a:t>
            </a:r>
            <a:r>
              <a:rPr lang="en-US" altLang="zh-CN" sz="2000"/>
              <a:t>200</a:t>
            </a:r>
            <a:r>
              <a:rPr lang="zh-CN" altLang="zh-CN" sz="2000"/>
              <a:t>克，而小船在装载</a:t>
            </a:r>
            <a:r>
              <a:rPr lang="en-US" altLang="zh-CN" sz="2000"/>
              <a:t>120</a:t>
            </a:r>
            <a:r>
              <a:rPr lang="zh-CN" altLang="zh-CN" sz="2000"/>
              <a:t>克货物时就会沉没，这是因为（</a:t>
            </a:r>
            <a:r>
              <a:rPr lang="en-US" altLang="zh-CN" sz="2000"/>
              <a:t>    </a:t>
            </a:r>
            <a:r>
              <a:rPr lang="zh-CN" altLang="zh-CN" sz="2000"/>
              <a:t>）。</a:t>
            </a:r>
            <a:endParaRPr lang="zh-CN" altLang="zh-CN" sz="2000"/>
          </a:p>
          <a:p>
            <a:r>
              <a:rPr lang="en-US" altLang="zh-CN" sz="2000"/>
              <a:t>A.</a:t>
            </a:r>
            <a:r>
              <a:rPr lang="zh-CN" altLang="zh-CN" sz="2000"/>
              <a:t>制作小船时，没有装上动力系统</a:t>
            </a:r>
            <a:endParaRPr lang="zh-CN" altLang="zh-CN" sz="2000"/>
          </a:p>
          <a:p>
            <a:r>
              <a:rPr lang="en-US" altLang="zh-CN" sz="2000"/>
              <a:t>B.</a:t>
            </a:r>
            <a:r>
              <a:rPr lang="zh-CN" altLang="zh-CN" sz="2000"/>
              <a:t>设计小船时，船身设计得太小</a:t>
            </a:r>
            <a:endParaRPr lang="zh-CN" altLang="zh-CN" sz="2000"/>
          </a:p>
          <a:p>
            <a:r>
              <a:rPr lang="en-US" altLang="zh-CN" sz="2000"/>
              <a:t>C.</a:t>
            </a:r>
            <a:r>
              <a:rPr lang="zh-CN" altLang="zh-CN" sz="2000"/>
              <a:t>测试小船时，船舵没有安装在正确的位置</a:t>
            </a:r>
            <a:endParaRPr lang="zh-CN" altLang="zh-CN" sz="2000"/>
          </a:p>
          <a:p>
            <a:r>
              <a:rPr lang="zh-CN" altLang="zh-CN" sz="2000"/>
              <a:t>③某小组利用气球的反冲力作为动力系统制作小船，在测试时发现行驶距离太短，则下列改进措施无效的是（</a:t>
            </a:r>
            <a:r>
              <a:rPr lang="en-US" altLang="zh-CN" sz="2000"/>
              <a:t>    </a:t>
            </a:r>
            <a:r>
              <a:rPr lang="zh-CN" altLang="zh-CN" sz="2000"/>
              <a:t>）。</a:t>
            </a:r>
            <a:endParaRPr lang="zh-CN" altLang="zh-CN" sz="2000"/>
          </a:p>
          <a:p>
            <a:r>
              <a:rPr lang="en-US" altLang="zh-CN" sz="2000"/>
              <a:t>A.</a:t>
            </a:r>
            <a:r>
              <a:rPr lang="zh-CN" altLang="zh-CN" sz="2000"/>
              <a:t>换更大的气球</a:t>
            </a:r>
            <a:endParaRPr lang="zh-CN" altLang="zh-CN" sz="2000"/>
          </a:p>
          <a:p>
            <a:r>
              <a:rPr lang="en-US" altLang="zh-CN" sz="2000"/>
              <a:t>B.</a:t>
            </a:r>
            <a:r>
              <a:rPr lang="zh-CN" altLang="zh-CN" sz="2000"/>
              <a:t>改用更轻的材料做船身</a:t>
            </a:r>
            <a:endParaRPr lang="zh-CN" altLang="zh-CN" sz="2000"/>
          </a:p>
          <a:p>
            <a:r>
              <a:rPr lang="en-US" altLang="zh-CN" sz="2000"/>
              <a:t>C.</a:t>
            </a:r>
            <a:r>
              <a:rPr lang="zh-CN" altLang="zh-CN" sz="2000"/>
              <a:t>增加船的载重量</a:t>
            </a:r>
            <a:endParaRPr lang="zh-CN" altLang="zh-CN" sz="2000"/>
          </a:p>
          <a:p>
            <a:r>
              <a:rPr lang="zh-CN" altLang="zh-CN" sz="2000"/>
              <a:t>④关于测试小船，下列</a:t>
            </a:r>
            <a:r>
              <a:rPr lang="zh-CN" altLang="zh-CN" sz="2000" smtClean="0"/>
              <a:t>说法错误</a:t>
            </a:r>
            <a:r>
              <a:rPr lang="zh-CN" altLang="zh-CN" sz="2000"/>
              <a:t>的是（</a:t>
            </a:r>
            <a:r>
              <a:rPr lang="en-US" altLang="zh-CN" sz="2000"/>
              <a:t>    </a:t>
            </a:r>
            <a:r>
              <a:rPr lang="zh-CN" altLang="zh-CN" sz="2000"/>
              <a:t>）。</a:t>
            </a:r>
            <a:endParaRPr lang="zh-CN" altLang="zh-CN" sz="2000"/>
          </a:p>
          <a:p>
            <a:r>
              <a:rPr lang="en-US" altLang="zh-CN" sz="2000"/>
              <a:t>A.</a:t>
            </a:r>
            <a:r>
              <a:rPr lang="zh-CN" altLang="zh-CN" sz="2000"/>
              <a:t>在测试前，要明确测试要求</a:t>
            </a:r>
            <a:endParaRPr lang="zh-CN" altLang="zh-CN" sz="2000"/>
          </a:p>
          <a:p>
            <a:r>
              <a:rPr lang="en-US" altLang="zh-CN" sz="2000"/>
              <a:t>B.</a:t>
            </a:r>
            <a:r>
              <a:rPr lang="zh-CN" altLang="zh-CN" sz="2000"/>
              <a:t>要多测试几次，找到缺点和不足，并改进</a:t>
            </a:r>
            <a:endParaRPr lang="zh-CN" altLang="zh-CN" sz="2000"/>
          </a:p>
          <a:p>
            <a:r>
              <a:rPr lang="en-US" altLang="zh-CN" sz="2000"/>
              <a:t>C.</a:t>
            </a:r>
            <a:r>
              <a:rPr lang="zh-CN" altLang="zh-CN" sz="2000"/>
              <a:t>小船不走直线的原因一定是动力</a:t>
            </a:r>
            <a:r>
              <a:rPr lang="zh-CN" altLang="zh-CN" sz="2000" smtClean="0"/>
              <a:t>不足</a:t>
            </a:r>
            <a:endParaRPr lang="zh-CN" altLang="zh-CN" sz="2000"/>
          </a:p>
        </p:txBody>
      </p:sp>
      <p:sp>
        <p:nvSpPr>
          <p:cNvPr id="7" name="五边形 7"/>
          <p:cNvSpPr>
            <a:spLocks noChangeArrowheads="1"/>
          </p:cNvSpPr>
          <p:nvPr/>
        </p:nvSpPr>
        <p:spPr bwMode="auto">
          <a:xfrm>
            <a:off x="0" y="154940"/>
            <a:ext cx="2612390" cy="533400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indent="363855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smtClean="0">
                <a:solidFill>
                  <a:srgbClr val="FFFFFF"/>
                </a:solidFill>
                <a:latin typeface="微软雅黑" panose="020b0503020204020204" charset="-122"/>
              </a:rPr>
              <a:t>基础达标</a:t>
            </a:r>
            <a:endParaRPr lang="zh-CN" altLang="en-US" sz="2400" smtClean="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/>
          <p:cNvSpPr txBox="1"/>
          <p:nvPr/>
        </p:nvSpPr>
        <p:spPr>
          <a:xfrm>
            <a:off x="0" y="827466"/>
            <a:ext cx="8973820" cy="34778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zh-CN" sz="2000"/>
              <a:t>⑤某小组要制作一艘能载人的纸船参加学校的科技节，需要解决的核心问题是（</a:t>
            </a:r>
            <a:r>
              <a:rPr lang="en-US" altLang="zh-CN" sz="2000"/>
              <a:t>    </a:t>
            </a:r>
            <a:r>
              <a:rPr lang="zh-CN" altLang="zh-CN" sz="2000"/>
              <a:t>）。</a:t>
            </a:r>
            <a:endParaRPr lang="zh-CN" altLang="zh-CN" sz="2000"/>
          </a:p>
          <a:p>
            <a:r>
              <a:rPr lang="en-US" altLang="zh-CN" sz="2000"/>
              <a:t>A.</a:t>
            </a:r>
            <a:r>
              <a:rPr lang="zh-CN" altLang="zh-CN" sz="2000"/>
              <a:t>有足够的载重量</a:t>
            </a:r>
            <a:endParaRPr lang="zh-CN" altLang="zh-CN" sz="2000"/>
          </a:p>
          <a:p>
            <a:r>
              <a:rPr lang="en-US" altLang="zh-CN" sz="2000"/>
              <a:t>B.</a:t>
            </a:r>
            <a:r>
              <a:rPr lang="zh-CN" altLang="zh-CN" sz="2000"/>
              <a:t>动力系统能提供足够大的动力</a:t>
            </a:r>
            <a:endParaRPr lang="zh-CN" altLang="zh-CN" sz="2000"/>
          </a:p>
          <a:p>
            <a:r>
              <a:rPr lang="en-US" altLang="zh-CN" sz="2000"/>
              <a:t>C.</a:t>
            </a:r>
            <a:r>
              <a:rPr lang="zh-CN" altLang="zh-CN" sz="2000"/>
              <a:t>船身一定要</a:t>
            </a:r>
            <a:r>
              <a:rPr lang="zh-CN" altLang="zh-CN" sz="2000" smtClean="0"/>
              <a:t>美观</a:t>
            </a:r>
            <a:endParaRPr lang="en-US" altLang="zh-CN" sz="2000" smtClean="0"/>
          </a:p>
          <a:p>
            <a:endParaRPr lang="en-US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4</a:t>
            </a:r>
            <a:r>
              <a:rPr lang="zh-CN" altLang="zh-CN" sz="2000"/>
              <a:t>）小明想要造一艘能载人的大纸船参加学校的科技节，可是纸船下水后</a:t>
            </a:r>
            <a:r>
              <a:rPr lang="zh-CN" altLang="zh-CN" sz="2000" smtClean="0"/>
              <a:t>船身会变</a:t>
            </a:r>
            <a:r>
              <a:rPr lang="zh-CN" altLang="zh-CN" sz="2000"/>
              <a:t>湿、变软，甚至破漏。你有什么办法可以解决这个问题？</a:t>
            </a:r>
            <a:endParaRPr lang="zh-CN" altLang="zh-CN" sz="2000"/>
          </a:p>
          <a:p>
            <a:r>
              <a:rPr lang="en-US" altLang="zh-CN" sz="2000"/>
              <a:t> </a:t>
            </a:r>
            <a:endParaRPr lang="zh-CN" altLang="zh-CN" sz="2000"/>
          </a:p>
          <a:p>
            <a:r>
              <a:rPr lang="en-US" altLang="zh-CN" sz="2000"/>
              <a:t> </a:t>
            </a:r>
            <a:endParaRPr lang="zh-CN" altLang="zh-CN" sz="2000"/>
          </a:p>
          <a:p>
            <a:endParaRPr lang="zh-CN" altLang="zh-CN" sz="2000"/>
          </a:p>
        </p:txBody>
      </p:sp>
      <p:sp>
        <p:nvSpPr>
          <p:cNvPr id="7" name="五边形 7"/>
          <p:cNvSpPr>
            <a:spLocks noChangeArrowheads="1"/>
          </p:cNvSpPr>
          <p:nvPr/>
        </p:nvSpPr>
        <p:spPr bwMode="auto">
          <a:xfrm>
            <a:off x="0" y="154940"/>
            <a:ext cx="2612390" cy="533400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indent="363855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smtClean="0">
                <a:solidFill>
                  <a:srgbClr val="FFFFFF"/>
                </a:solidFill>
                <a:latin typeface="微软雅黑" panose="020b0503020204020204" charset="-122"/>
              </a:rPr>
              <a:t>基础达标</a:t>
            </a:r>
            <a:endParaRPr lang="zh-CN" altLang="en-US" sz="2400" smtClean="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/>
          <p:cNvSpPr txBox="1"/>
          <p:nvPr/>
        </p:nvSpPr>
        <p:spPr>
          <a:xfrm>
            <a:off x="0" y="813818"/>
            <a:ext cx="8973820" cy="59400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zh-CN" sz="2000"/>
              <a:t>（</a:t>
            </a:r>
            <a:r>
              <a:rPr lang="en-US" altLang="zh-CN" sz="2000"/>
              <a:t>1</a:t>
            </a:r>
            <a:r>
              <a:rPr lang="zh-CN" altLang="zh-CN" sz="2000"/>
              <a:t>）给下列制作小船的几项工作排序，把序号填在括号内。</a:t>
            </a:r>
            <a:endParaRPr lang="zh-CN" altLang="zh-CN" sz="2000"/>
          </a:p>
          <a:p>
            <a:r>
              <a:rPr lang="zh-CN" altLang="zh-CN" sz="2000"/>
              <a:t>（    ）从提供的材料中选取需要的材料。</a:t>
            </a:r>
            <a:endParaRPr lang="zh-CN" altLang="zh-CN" sz="2000"/>
          </a:p>
          <a:p>
            <a:r>
              <a:rPr lang="zh-CN" altLang="zh-CN" sz="2000"/>
              <a:t>（    ）商讨小组成员的具体工作和要求。</a:t>
            </a:r>
            <a:endParaRPr lang="zh-CN" altLang="zh-CN" sz="2000"/>
          </a:p>
          <a:p>
            <a:r>
              <a:rPr lang="zh-CN" altLang="zh-CN" sz="2000"/>
              <a:t>（    ）认真读设计图，了解需要的材料和用量。</a:t>
            </a:r>
            <a:endParaRPr lang="zh-CN" altLang="zh-CN" sz="2000"/>
          </a:p>
          <a:p>
            <a:r>
              <a:rPr lang="zh-CN" altLang="zh-CN" sz="2000"/>
              <a:t>（    ）分头开展工作，需要时与相关成员交流沟通。</a:t>
            </a:r>
            <a:endParaRPr lang="zh-CN" altLang="zh-CN" sz="2000"/>
          </a:p>
          <a:p>
            <a:r>
              <a:rPr lang="zh-CN" altLang="zh-CN" sz="2000"/>
              <a:t>（    ）对照设计图组装各部分，完成整体制作。</a:t>
            </a:r>
            <a:endParaRPr lang="zh-CN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2</a:t>
            </a:r>
            <a:r>
              <a:rPr lang="zh-CN" altLang="zh-CN" sz="2000"/>
              <a:t>）阅读教材第</a:t>
            </a:r>
            <a:r>
              <a:rPr lang="en-US" altLang="zh-CN" sz="2000"/>
              <a:t>37</a:t>
            </a:r>
            <a:r>
              <a:rPr lang="zh-CN" altLang="zh-CN" sz="2000"/>
              <a:t>页“科学阅读”资料，回答下列问题。</a:t>
            </a:r>
            <a:endParaRPr lang="zh-CN" altLang="zh-CN" sz="2000"/>
          </a:p>
          <a:p>
            <a:pPr indent="457200"/>
            <a:r>
              <a:rPr lang="zh-CN" altLang="zh-CN" sz="2000"/>
              <a:t>①船的龙骨结构是我国古代的一项重大发明。龙骨结构有什么作用？</a:t>
            </a:r>
            <a:endParaRPr lang="zh-CN" altLang="zh-CN" sz="2000"/>
          </a:p>
          <a:p>
            <a:pPr indent="457200"/>
            <a:r>
              <a:rPr lang="en-US" altLang="zh-CN" sz="2000"/>
              <a:t> </a:t>
            </a:r>
            <a:endParaRPr lang="zh-CN" altLang="zh-CN" sz="2000"/>
          </a:p>
          <a:p>
            <a:pPr indent="457200"/>
            <a:r>
              <a:rPr lang="en-US" altLang="zh-CN" sz="2000"/>
              <a:t> </a:t>
            </a:r>
            <a:endParaRPr lang="zh-CN" altLang="zh-CN" sz="2000"/>
          </a:p>
          <a:p>
            <a:pPr indent="457200"/>
            <a:r>
              <a:rPr lang="zh-CN" altLang="zh-CN" sz="2000" smtClean="0"/>
              <a:t>②</a:t>
            </a:r>
            <a:r>
              <a:rPr lang="zh-CN" altLang="en-US" sz="2000"/>
              <a:t> </a:t>
            </a:r>
            <a:r>
              <a:rPr lang="zh-CN" altLang="en-US" sz="2000" smtClean="0"/>
              <a:t>“奋斗者”</a:t>
            </a:r>
            <a:r>
              <a:rPr lang="zh-CN" altLang="en-US" sz="2000"/>
              <a:t>号是我国首台完全自主研发的全海深载人潜水器。</a:t>
            </a:r>
            <a:r>
              <a:rPr lang="en-US" altLang="zh-CN" sz="2000"/>
              <a:t>2020</a:t>
            </a:r>
            <a:r>
              <a:rPr lang="zh-CN" altLang="en-US" sz="2000"/>
              <a:t>年</a:t>
            </a:r>
            <a:r>
              <a:rPr lang="en-US" altLang="zh-CN" sz="2000"/>
              <a:t>11</a:t>
            </a:r>
            <a:r>
              <a:rPr lang="zh-CN" altLang="en-US" sz="2000"/>
              <a:t>月</a:t>
            </a:r>
            <a:r>
              <a:rPr lang="en-US" altLang="zh-CN" sz="2000"/>
              <a:t>10</a:t>
            </a:r>
            <a:r>
              <a:rPr lang="zh-CN" altLang="en-US" sz="2000"/>
              <a:t>日，“奋斗者”号载人潜水器在马里亚纳海沟成功</a:t>
            </a:r>
            <a:r>
              <a:rPr lang="zh-CN" altLang="en-US" sz="2000" smtClean="0"/>
              <a:t>坐底，坐底</a:t>
            </a:r>
            <a:r>
              <a:rPr lang="zh-CN" altLang="en-US" sz="2000"/>
              <a:t>深度</a:t>
            </a:r>
            <a:r>
              <a:rPr lang="zh-CN" altLang="en-US" sz="2000" smtClean="0"/>
              <a:t>为（    ）米</a:t>
            </a:r>
            <a:r>
              <a:rPr lang="zh-CN" altLang="en-US" sz="2000"/>
              <a:t>。</a:t>
            </a:r>
            <a:r>
              <a:rPr lang="en-US" altLang="zh-CN" sz="2000" smtClean="0"/>
              <a:t>A.7000              B.10000               C.10909</a:t>
            </a:r>
            <a:endParaRPr lang="en-US" altLang="zh-CN" sz="2000" smtClean="0"/>
          </a:p>
          <a:p>
            <a:pPr indent="457200"/>
            <a:r>
              <a:rPr lang="en-US" altLang="zh-CN" sz="2000" smtClean="0"/>
              <a:t> </a:t>
            </a:r>
            <a:r>
              <a:rPr lang="zh-CN" altLang="zh-CN" sz="2000" smtClean="0"/>
              <a:t>③</a:t>
            </a:r>
            <a:r>
              <a:rPr lang="zh-CN" altLang="zh-CN" sz="2000"/>
              <a:t>我国的船舶制造业主要集中在哪三个区域？</a:t>
            </a:r>
            <a:endParaRPr lang="zh-CN" altLang="zh-CN" sz="2000"/>
          </a:p>
          <a:p>
            <a:pPr indent="457200"/>
            <a:r>
              <a:rPr lang="en-US" altLang="zh-CN" sz="2000"/>
              <a:t> </a:t>
            </a:r>
            <a:endParaRPr lang="zh-CN" altLang="zh-CN" sz="2000"/>
          </a:p>
          <a:p>
            <a:pPr indent="457200"/>
            <a:r>
              <a:rPr lang="en-US" altLang="zh-CN" sz="2000"/>
              <a:t> </a:t>
            </a:r>
            <a:endParaRPr lang="zh-CN" altLang="zh-CN" sz="2000"/>
          </a:p>
          <a:p>
            <a:pPr indent="457200"/>
            <a:r>
              <a:rPr lang="zh-CN" altLang="zh-CN" sz="2000"/>
              <a:t>④我国已经自主建造</a:t>
            </a:r>
            <a:r>
              <a:rPr lang="zh-CN" altLang="zh-CN" sz="2000" smtClean="0"/>
              <a:t>了</a:t>
            </a:r>
            <a:r>
              <a:rPr lang="zh-CN" altLang="en-US" sz="2000" smtClean="0"/>
              <a:t>两</a:t>
            </a:r>
            <a:r>
              <a:rPr lang="zh-CN" altLang="zh-CN" sz="2000" smtClean="0"/>
              <a:t>艘</a:t>
            </a:r>
            <a:r>
              <a:rPr lang="zh-CN" altLang="zh-CN" sz="2000"/>
              <a:t>航空母舰。查阅资料，把它们的名字写在下面。</a:t>
            </a:r>
            <a:endParaRPr lang="zh-CN" altLang="zh-CN" sz="2000"/>
          </a:p>
          <a:p>
            <a:pPr indent="457200"/>
            <a:r>
              <a:rPr lang="en-US" altLang="zh-CN" sz="2000"/>
              <a:t> </a:t>
            </a:r>
            <a:endParaRPr lang="zh-CN" altLang="zh-CN" sz="2000"/>
          </a:p>
          <a:p>
            <a:r>
              <a:rPr lang="en-US" altLang="zh-CN" sz="2000"/>
              <a:t> </a:t>
            </a:r>
            <a:endParaRPr lang="zh-CN" altLang="zh-CN" sz="2000"/>
          </a:p>
        </p:txBody>
      </p:sp>
      <p:sp>
        <p:nvSpPr>
          <p:cNvPr id="7" name="五边形 7"/>
          <p:cNvSpPr>
            <a:spLocks noChangeArrowheads="1"/>
          </p:cNvSpPr>
          <p:nvPr/>
        </p:nvSpPr>
        <p:spPr bwMode="auto">
          <a:xfrm>
            <a:off x="0" y="154940"/>
            <a:ext cx="2612390" cy="533400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indent="363855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smtClean="0">
                <a:solidFill>
                  <a:srgbClr val="FFFFFF"/>
                </a:solidFill>
                <a:latin typeface="微软雅黑" panose="020b0503020204020204" charset="-122"/>
              </a:rPr>
              <a:t>综合探究</a:t>
            </a:r>
            <a:endParaRPr lang="zh-CN" altLang="en-US" sz="2400" smtClean="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pic>
        <p:nvPicPr>
          <p:cNvPr id="101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544300" y="102997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1"/>
          <p:cNvSpPr/>
          <p:nvPr/>
        </p:nvSpPr>
        <p:spPr>
          <a:xfrm>
            <a:off x="0" y="856998"/>
            <a:ext cx="8693785" cy="501675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zh-CN" sz="2000" b="1" smtClean="0"/>
              <a:t>科学</a:t>
            </a:r>
            <a:r>
              <a:rPr lang="zh-CN" altLang="en-US" sz="2000" b="1" smtClean="0"/>
              <a:t>知识</a:t>
            </a:r>
            <a:r>
              <a:rPr lang="zh-CN" altLang="zh-CN" sz="2000" b="1" smtClean="0"/>
              <a:t>目标</a:t>
            </a:r>
            <a:endParaRPr lang="zh-CN" altLang="zh-CN" sz="2000" b="1"/>
          </a:p>
          <a:p>
            <a:r>
              <a:rPr lang="zh-CN" altLang="zh-CN" sz="2000"/>
              <a:t>工程设计一般要</a:t>
            </a:r>
            <a:r>
              <a:rPr lang="zh-CN" altLang="zh-CN" sz="2000" smtClean="0"/>
              <a:t>经历</a:t>
            </a:r>
            <a:r>
              <a:rPr lang="zh-CN" altLang="en-US" sz="2000" smtClean="0"/>
              <a:t>“</a:t>
            </a:r>
            <a:r>
              <a:rPr lang="zh-CN" altLang="zh-CN" sz="2000"/>
              <a:t>问题—设计—制作—测试—完善</a:t>
            </a:r>
            <a:r>
              <a:rPr lang="zh-CN" altLang="en-US" sz="2000" smtClean="0"/>
              <a:t>”</a:t>
            </a:r>
            <a:r>
              <a:rPr lang="zh-CN" altLang="zh-CN" sz="2000" smtClean="0"/>
              <a:t>等</a:t>
            </a:r>
            <a:r>
              <a:rPr lang="zh-CN" altLang="zh-CN" sz="2000"/>
              <a:t>过程</a:t>
            </a:r>
            <a:r>
              <a:rPr lang="zh-CN" altLang="zh-CN" sz="2000" smtClean="0"/>
              <a:t>。</a:t>
            </a:r>
            <a:endParaRPr lang="en-US" altLang="zh-CN" sz="2000" smtClean="0"/>
          </a:p>
          <a:p>
            <a:endParaRPr lang="zh-CN" altLang="zh-CN" sz="2000"/>
          </a:p>
          <a:p>
            <a:r>
              <a:rPr lang="zh-CN" altLang="zh-CN" sz="2000" b="1"/>
              <a:t>科学探究目标</a:t>
            </a:r>
            <a:endParaRPr lang="zh-CN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1</a:t>
            </a:r>
            <a:r>
              <a:rPr lang="zh-CN" altLang="zh-CN" sz="2000"/>
              <a:t>）能按照设计方案制作小船。</a:t>
            </a:r>
            <a:endParaRPr lang="zh-CN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2</a:t>
            </a:r>
            <a:r>
              <a:rPr lang="zh-CN" altLang="zh-CN" sz="2000"/>
              <a:t>）能根据测试过程中发现的问题不断调整和优化小船。</a:t>
            </a:r>
            <a:endParaRPr lang="zh-CN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3</a:t>
            </a:r>
            <a:r>
              <a:rPr lang="zh-CN" altLang="zh-CN" sz="2000"/>
              <a:t>）能从多个角度评价小船的制作过程</a:t>
            </a:r>
            <a:r>
              <a:rPr lang="zh-CN" altLang="zh-CN" sz="2000" smtClean="0"/>
              <a:t>。</a:t>
            </a:r>
            <a:endParaRPr lang="en-US" altLang="zh-CN" sz="2000" smtClean="0"/>
          </a:p>
          <a:p>
            <a:endParaRPr lang="zh-CN" altLang="zh-CN" sz="2000"/>
          </a:p>
          <a:p>
            <a:r>
              <a:rPr lang="zh-CN" altLang="zh-CN" sz="2000" b="1"/>
              <a:t>科学态度目标</a:t>
            </a:r>
            <a:endParaRPr lang="zh-CN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1</a:t>
            </a:r>
            <a:r>
              <a:rPr lang="zh-CN" altLang="zh-CN" sz="2000"/>
              <a:t>）在设计小船的活动中建立质量、成本等意识。</a:t>
            </a:r>
            <a:endParaRPr lang="zh-CN" altLang="zh-CN" sz="2000"/>
          </a:p>
          <a:p>
            <a:r>
              <a:rPr lang="zh-CN" altLang="zh-CN" sz="2000"/>
              <a:t>（</a:t>
            </a:r>
            <a:r>
              <a:rPr lang="en-US" altLang="zh-CN" sz="2000"/>
              <a:t>2</a:t>
            </a:r>
            <a:r>
              <a:rPr lang="zh-CN" altLang="zh-CN" sz="2000"/>
              <a:t>）愿意与同伴合作探究，体验</a:t>
            </a:r>
            <a:r>
              <a:rPr lang="zh-CN" altLang="zh-CN" sz="2000" smtClean="0"/>
              <a:t>动手</a:t>
            </a:r>
            <a:r>
              <a:rPr lang="zh-CN" altLang="en-US" sz="2000" smtClean="0"/>
              <a:t>制作</a:t>
            </a:r>
            <a:r>
              <a:rPr lang="zh-CN" altLang="zh-CN" sz="2000" smtClean="0"/>
              <a:t>的</a:t>
            </a:r>
            <a:r>
              <a:rPr lang="zh-CN" altLang="zh-CN" sz="2000"/>
              <a:t>成功和乐趣，培养综合运用所学知识与技能解决问题的习惯</a:t>
            </a:r>
            <a:r>
              <a:rPr lang="zh-CN" altLang="zh-CN" sz="2000" smtClean="0"/>
              <a:t>。</a:t>
            </a:r>
            <a:endParaRPr lang="en-US" altLang="zh-CN" sz="2000" smtClean="0"/>
          </a:p>
          <a:p>
            <a:endParaRPr lang="zh-CN" altLang="zh-CN" sz="2000"/>
          </a:p>
          <a:p>
            <a:r>
              <a:rPr lang="zh-CN" altLang="zh-CN" sz="2000" b="1"/>
              <a:t>科学、技术、社会与环境目标</a:t>
            </a:r>
            <a:endParaRPr lang="zh-CN" altLang="zh-CN" sz="2000"/>
          </a:p>
          <a:p>
            <a:r>
              <a:rPr lang="zh-CN" altLang="zh-CN" sz="2000"/>
              <a:t>感受技术与工程在人类文明史上与科学具有同等价值和地位，为人类发展做出了巨大贡献。</a:t>
            </a:r>
            <a:endParaRPr lang="zh-CN" altLang="zh-CN" sz="2000"/>
          </a:p>
        </p:txBody>
      </p:sp>
      <p:sp>
        <p:nvSpPr>
          <p:cNvPr id="6" name="五边形 5"/>
          <p:cNvSpPr/>
          <p:nvPr/>
        </p:nvSpPr>
        <p:spPr>
          <a:xfrm>
            <a:off x="46490" y="154940"/>
            <a:ext cx="2149246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教学目标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66437" y="815340"/>
            <a:ext cx="8347075" cy="6588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制作步骤（原则）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46490" y="154940"/>
            <a:ext cx="2149246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制作小船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763688" y="1916832"/>
            <a:ext cx="4248472" cy="3096344"/>
          </a:xfrm>
          <a:prstGeom prst="roundRect">
            <a:avLst/>
          </a:prstGeom>
          <a:noFill/>
          <a:ln w="79375" cap="flat" cmpd="sng" algn="ctr">
            <a:solidFill>
              <a:srgbClr val="00B0F0"/>
            </a:solidFill>
            <a:prstDash val="lgDashDotDot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51720" y="2636912"/>
            <a:ext cx="4572000" cy="169110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400" kern="100">
                <a:latin typeface="Calibri" panose="020f0502020204030204" pitchFamily="34" charset="0"/>
                <a:cs typeface="宋体" panose="02010600030101010101" pitchFamily="2" charset="-122"/>
              </a:rPr>
              <a:t>①先分工，再制作。</a:t>
            </a:r>
            <a:endParaRPr lang="zh-CN" altLang="zh-CN" sz="24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400" kern="100">
                <a:latin typeface="Calibri" panose="020f0502020204030204" pitchFamily="34" charset="0"/>
                <a:cs typeface="宋体" panose="02010600030101010101" pitchFamily="2" charset="-122"/>
              </a:rPr>
              <a:t>②先分装，再组装。</a:t>
            </a:r>
            <a:endParaRPr lang="zh-CN" altLang="zh-CN" sz="24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400" kern="100">
                <a:latin typeface="Calibri" panose="020f0502020204030204" pitchFamily="34" charset="0"/>
                <a:cs typeface="宋体" panose="02010600030101010101" pitchFamily="2" charset="-122"/>
              </a:rPr>
              <a:t>③按照设计图纸制作。</a:t>
            </a:r>
            <a:endParaRPr lang="zh-CN" altLang="zh-CN" sz="24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66437" y="815340"/>
            <a:ext cx="8347075" cy="6588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注意事项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46490" y="154940"/>
            <a:ext cx="2149246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制作小船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187624" y="1916832"/>
            <a:ext cx="6264696" cy="3456384"/>
          </a:xfrm>
          <a:prstGeom prst="roundRect">
            <a:avLst/>
          </a:prstGeom>
          <a:noFill/>
          <a:ln w="79375" cap="flat" cmpd="sng" algn="ctr">
            <a:solidFill>
              <a:srgbClr val="00B0F0"/>
            </a:solidFill>
            <a:prstDash val="lgDashDotDot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47664" y="1956896"/>
            <a:ext cx="56886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/>
              <a:t>①应按照设计图纸进行制作。每组可以安排一名材料员和一名监管员，监督选材，确保严格按照设计方案取材。</a:t>
            </a:r>
            <a:endParaRPr lang="zh-CN" altLang="zh-CN" sz="2400"/>
          </a:p>
          <a:p>
            <a:pPr>
              <a:lnSpc>
                <a:spcPct val="150000"/>
              </a:lnSpc>
            </a:pPr>
            <a:r>
              <a:rPr lang="zh-CN" altLang="zh-CN" sz="2400"/>
              <a:t>②如果在制作过程中发现新的问题，需要改进设计，可以及时在设计图和经费预算上做出调整。</a:t>
            </a:r>
            <a:endParaRPr lang="zh-CN" altLang="zh-CN" sz="2400"/>
          </a:p>
        </p:txBody>
      </p:sp>
      <p:grpSp>
        <p:nvGrpSpPr>
          <p:cNvPr id="8" name="组合 7"/>
          <p:cNvGrpSpPr/>
          <p:nvPr/>
        </p:nvGrpSpPr>
        <p:grpSpPr>
          <a:xfrm>
            <a:off x="3331727" y="5661248"/>
            <a:ext cx="5648897" cy="1320782"/>
            <a:chOff x="25099" y="11120"/>
            <a:chExt cx="8418" cy="3250"/>
          </a:xfrm>
        </p:grpSpPr>
        <p:sp>
          <p:nvSpPr>
            <p:cNvPr id="9" name="Cloud Callout 10"/>
            <p:cNvSpPr/>
            <p:nvPr/>
          </p:nvSpPr>
          <p:spPr bwMode="auto">
            <a:xfrm>
              <a:off x="25099" y="11120"/>
              <a:ext cx="8418" cy="3250"/>
            </a:xfrm>
            <a:prstGeom prst="cloudCallout">
              <a:avLst>
                <a:gd name="adj1" fmla="val -25110"/>
                <a:gd name="adj2" fmla="val -76664"/>
              </a:avLst>
            </a:prstGeom>
            <a:solidFill>
              <a:srgbClr val="EB7F00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2860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7432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2004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6576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5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宋体" panose="02010600030101010101" pitchFamily="2" charset="-122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0" name="文本框 8"/>
            <p:cNvSpPr txBox="1"/>
            <p:nvPr/>
          </p:nvSpPr>
          <p:spPr>
            <a:xfrm>
              <a:off x="26218" y="11646"/>
              <a:ext cx="6762" cy="23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2860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7432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2004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657600" algn="l" defTabSz="457200" rtl="0" eaLnBrk="1" latinLnBrk="0" hangingPunct="1">
                <a:defRPr sz="5600" kern="1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algn="l"/>
              <a:r>
                <a:rPr lang="zh-CN" altLang="zh-CN" sz="2800">
                  <a:latin typeface="楷体" panose="02010609060101010101" pitchFamily="49" charset="-122"/>
                  <a:ea typeface="楷体" panose="02010609060101010101" pitchFamily="49" charset="-122"/>
                </a:rPr>
                <a:t>如果制作过程中有材料报废，产生的费用该怎么处理？</a:t>
              </a:r>
              <a:endParaRPr lang="zh-CN" altLang="en-US" sz="2800" b="1" smtClean="0">
                <a:solidFill>
                  <a:schemeClr val="tx1"/>
                </a:solidFill>
                <a:uFillTx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66437" y="815340"/>
            <a:ext cx="8347075" cy="6588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评价标准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46490" y="154940"/>
            <a:ext cx="2149246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制作小船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23528" y="1628798"/>
          <a:ext cx="8496944" cy="50765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/>
                <a:gridCol w="1734290"/>
                <a:gridCol w="1920542"/>
                <a:gridCol w="2158626"/>
                <a:gridCol w="1243326"/>
              </a:tblGrid>
              <a:tr h="365184">
                <a:tc gridSpan="5"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kern="100">
                          <a:effectLst/>
                        </a:rPr>
                        <a:t>船的设计、制作和测试评价量表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</a:tr>
              <a:tr h="365184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项目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一级（</a:t>
                      </a:r>
                      <a:r>
                        <a:rPr lang="en-US" sz="1600" kern="100">
                          <a:effectLst/>
                        </a:rPr>
                        <a:t>1</a:t>
                      </a:r>
                      <a:r>
                        <a:rPr lang="zh-CN" sz="1600" kern="100">
                          <a:effectLst/>
                        </a:rPr>
                        <a:t>分）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二级（</a:t>
                      </a:r>
                      <a:r>
                        <a:rPr lang="en-US" sz="1600" kern="100">
                          <a:effectLst/>
                        </a:rPr>
                        <a:t>2</a:t>
                      </a:r>
                      <a:r>
                        <a:rPr lang="zh-CN" sz="1600" kern="100">
                          <a:effectLst/>
                        </a:rPr>
                        <a:t>分）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三级（</a:t>
                      </a:r>
                      <a:r>
                        <a:rPr lang="en-US" sz="1600" kern="100">
                          <a:effectLst/>
                        </a:rPr>
                        <a:t>3</a:t>
                      </a:r>
                      <a:r>
                        <a:rPr lang="zh-CN" sz="1600" kern="100">
                          <a:effectLst/>
                        </a:rPr>
                        <a:t>分）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自评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095550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按设计图制作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不按照设计图制作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部分按照设计图制作，随便调整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按照设计图制作，发现问题，稍做调整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5184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载重量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达到</a:t>
                      </a:r>
                      <a:r>
                        <a:rPr lang="en-US" sz="1600" kern="100">
                          <a:effectLst/>
                        </a:rPr>
                        <a:t>200</a:t>
                      </a:r>
                      <a:r>
                        <a:rPr lang="zh-CN" sz="1600" kern="100">
                          <a:effectLst/>
                        </a:rPr>
                        <a:t>克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达到</a:t>
                      </a:r>
                      <a:r>
                        <a:rPr lang="en-US" sz="1600" kern="100">
                          <a:effectLst/>
                        </a:rPr>
                        <a:t>250</a:t>
                      </a:r>
                      <a:r>
                        <a:rPr lang="zh-CN" sz="1600" kern="100">
                          <a:effectLst/>
                        </a:rPr>
                        <a:t>克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达到</a:t>
                      </a:r>
                      <a:r>
                        <a:rPr lang="en-US" sz="1600" kern="100">
                          <a:effectLst/>
                        </a:rPr>
                        <a:t>300</a:t>
                      </a:r>
                      <a:r>
                        <a:rPr lang="zh-CN" sz="1600" kern="100">
                          <a:effectLst/>
                        </a:rPr>
                        <a:t>克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9180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稳定性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不太稳定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比较稳定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很稳定，不会侧翻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5184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航行方向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无法控制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有点偏向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能控制方向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5184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成本控制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超出成本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控制在成本左右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控制在成本以内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0366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分工合作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没分工，自己做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有分工，有合作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分工明确，相互合作较好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0366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小组汇报展示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没有相互帮忙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能把小组的情况汇报出来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相互帮助，一起汇报交流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5184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1600" kern="100">
                          <a:effectLst/>
                        </a:rPr>
                        <a:t>行驶距离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5</a:t>
                      </a:r>
                      <a:r>
                        <a:rPr lang="zh-CN" sz="1600" kern="100">
                          <a:effectLst/>
                        </a:rPr>
                        <a:t>米以内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5</a:t>
                      </a:r>
                      <a:r>
                        <a:rPr lang="zh-CN" sz="1600" kern="100">
                          <a:effectLst/>
                        </a:rPr>
                        <a:t>～</a:t>
                      </a:r>
                      <a:r>
                        <a:rPr lang="en-US" sz="1600" kern="100">
                          <a:effectLst/>
                        </a:rPr>
                        <a:t>10</a:t>
                      </a:r>
                      <a:r>
                        <a:rPr lang="zh-CN" sz="1600" kern="100">
                          <a:effectLst/>
                        </a:rPr>
                        <a:t>米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10</a:t>
                      </a:r>
                      <a:r>
                        <a:rPr lang="zh-CN" sz="1600" kern="100">
                          <a:effectLst/>
                        </a:rPr>
                        <a:t>米以上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just">
                        <a:spcAft>
                          <a:spcPct val="0"/>
                        </a:spcAft>
                      </a:pPr>
                      <a:r>
                        <a:rPr lang="en-US" sz="16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66437" y="815340"/>
            <a:ext cx="8347075" cy="6588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制作小船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46490" y="154940"/>
            <a:ext cx="2149246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制作小船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79512" y="1557994"/>
            <a:ext cx="6624736" cy="460730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zh-CN" sz="2000" b="1">
                <a:solidFill>
                  <a:schemeClr val="tx1"/>
                </a:solidFill>
              </a:rPr>
              <a:t>制作材料：</a:t>
            </a:r>
            <a:r>
              <a:rPr lang="zh-CN" altLang="zh-CN" sz="2000"/>
              <a:t>泡沫板、泡沫胶、剪刀、铝箔、金属管、针管、塑料管、蜡烛、打火枪等。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 b="1">
                <a:solidFill>
                  <a:schemeClr val="tx1"/>
                </a:solidFill>
              </a:rPr>
              <a:t>制作步骤：</a:t>
            </a:r>
            <a:endParaRPr lang="zh-CN" altLang="zh-CN" sz="2000" b="1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000"/>
              <a:t>①将泡沫板按照设计图裁剪成尖形船首和船尾。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②用铝箔包裹泡沫板，使小船的防水性更好。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③用蜡烛、金属管等组装成一个喷气动力装置。</a:t>
            </a:r>
            <a:endParaRPr lang="zh-CN" altLang="zh-CN" sz="2000"/>
          </a:p>
          <a:p>
            <a:pPr>
              <a:lnSpc>
                <a:spcPct val="150000"/>
              </a:lnSpc>
            </a:pPr>
            <a:r>
              <a:rPr lang="zh-CN" altLang="zh-CN" sz="2000"/>
              <a:t>④用泡沫胶将动力装置固定在泡沫板上。</a:t>
            </a:r>
            <a:endParaRPr lang="zh-CN" altLang="zh-CN" sz="2000"/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66437" y="815340"/>
            <a:ext cx="8347075" cy="6588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测试标准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46490" y="154940"/>
            <a:ext cx="2149246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测试小船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259632" y="1763467"/>
            <a:ext cx="5338350" cy="3888432"/>
          </a:xfrm>
          <a:prstGeom prst="roundRect">
            <a:avLst/>
          </a:prstGeom>
          <a:noFill/>
          <a:ln w="79375" cap="flat" cmpd="sng" algn="ctr">
            <a:solidFill>
              <a:srgbClr val="00B0F0"/>
            </a:solidFill>
            <a:prstDash val="lgDashDotDot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67277" y="2420888"/>
            <a:ext cx="4572000" cy="257359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200" kern="100">
                <a:latin typeface="Calibri" panose="020f0502020204030204" pitchFamily="34" charset="0"/>
                <a:cs typeface="Arial" panose="020b0604020202020204" pitchFamily="34" charset="0"/>
              </a:rPr>
              <a:t>测试标准（至少达到以下</a:t>
            </a:r>
            <a:r>
              <a:rPr lang="en-US" altLang="zh-CN" sz="2200" kern="100">
                <a:latin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zh-CN" altLang="zh-CN" sz="2200" kern="100">
                <a:latin typeface="Calibri" panose="020f0502020204030204" pitchFamily="34" charset="0"/>
                <a:cs typeface="Arial" panose="020b0604020202020204" pitchFamily="34" charset="0"/>
              </a:rPr>
              <a:t>项）：</a:t>
            </a:r>
            <a:endParaRPr lang="zh-CN" altLang="zh-CN" sz="22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200" kern="100">
                <a:latin typeface="Calibri" panose="020f0502020204030204" pitchFamily="34" charset="0"/>
                <a:cs typeface="Arial" panose="020b0604020202020204" pitchFamily="34" charset="0"/>
              </a:rPr>
              <a:t>①载重量达到</a:t>
            </a:r>
            <a:r>
              <a:rPr lang="en-US" altLang="zh-CN" sz="2200" kern="100">
                <a:latin typeface="Calibri" panose="020f0502020204030204" pitchFamily="34" charset="0"/>
                <a:cs typeface="Arial" panose="020b0604020202020204" pitchFamily="34" charset="0"/>
              </a:rPr>
              <a:t>200</a:t>
            </a:r>
            <a:r>
              <a:rPr lang="zh-CN" altLang="zh-CN" sz="2200" kern="100">
                <a:latin typeface="Calibri" panose="020f0502020204030204" pitchFamily="34" charset="0"/>
                <a:cs typeface="Arial" panose="020b0604020202020204" pitchFamily="34" charset="0"/>
              </a:rPr>
              <a:t>克。</a:t>
            </a:r>
            <a:endParaRPr lang="zh-CN" altLang="zh-CN" sz="22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200" kern="100">
                <a:latin typeface="Calibri" panose="020f0502020204030204" pitchFamily="34" charset="0"/>
                <a:cs typeface="Arial" panose="020b0604020202020204" pitchFamily="34" charset="0"/>
              </a:rPr>
              <a:t>②有自己的动力系统。</a:t>
            </a:r>
            <a:endParaRPr lang="zh-CN" altLang="zh-CN" sz="22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ct val="0"/>
              </a:spcAft>
            </a:pPr>
            <a:r>
              <a:rPr lang="zh-CN" altLang="zh-CN" sz="2200" kern="100">
                <a:latin typeface="Calibri" panose="020f0502020204030204" pitchFamily="34" charset="0"/>
                <a:cs typeface="Arial" panose="020b0604020202020204" pitchFamily="34" charset="0"/>
              </a:rPr>
              <a:t>③能运载货物行驶</a:t>
            </a:r>
            <a:r>
              <a:rPr lang="en-US" altLang="zh-CN" sz="2200" kern="100">
                <a:latin typeface="Calibri" panose="020f0502020204030204" pitchFamily="34" charset="0"/>
                <a:cs typeface="Arial" panose="020b0604020202020204" pitchFamily="34" charset="0"/>
              </a:rPr>
              <a:t>XX</a:t>
            </a:r>
            <a:r>
              <a:rPr lang="zh-CN" altLang="zh-CN" sz="2200" kern="100">
                <a:latin typeface="Calibri" panose="020f0502020204030204" pitchFamily="34" charset="0"/>
                <a:cs typeface="Arial" panose="020b0604020202020204" pitchFamily="34" charset="0"/>
              </a:rPr>
              <a:t>米（或从指定的起点到达指定的终点）。</a:t>
            </a:r>
            <a:endParaRPr lang="zh-CN" altLang="zh-CN" sz="2200" kern="10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66437" y="815340"/>
            <a:ext cx="8347075" cy="6588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实地测试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46490" y="154940"/>
            <a:ext cx="2149246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测试小船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23528" y="2276872"/>
          <a:ext cx="8568951" cy="34563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2753"/>
                <a:gridCol w="1291490"/>
                <a:gridCol w="1518143"/>
                <a:gridCol w="1295767"/>
                <a:gridCol w="1741586"/>
                <a:gridCol w="1519212"/>
              </a:tblGrid>
              <a:tr h="987538">
                <a:tc gridSpan="6"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kern="100">
                          <a:effectLst/>
                        </a:rPr>
                        <a:t>“</a:t>
                      </a:r>
                      <a:r>
                        <a:rPr lang="en-US" sz="2000" kern="100">
                          <a:effectLst/>
                        </a:rPr>
                        <a:t>________</a:t>
                      </a:r>
                      <a:r>
                        <a:rPr lang="zh-CN" sz="2000" kern="100">
                          <a:effectLst/>
                        </a:rPr>
                        <a:t>”号测试记录单</a:t>
                      </a:r>
                      <a:endParaRPr lang="zh-CN" sz="2000" kern="100">
                        <a:effectLst/>
                      </a:endParaRPr>
                    </a:p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                                                   </a:t>
                      </a:r>
                      <a:r>
                        <a:rPr lang="en-US" sz="2000" kern="100" smtClean="0">
                          <a:effectLst/>
                        </a:rPr>
                        <a:t>                                                       </a:t>
                      </a:r>
                      <a:r>
                        <a:rPr lang="en-US" sz="2000" kern="100">
                          <a:effectLst/>
                        </a:rPr>
                        <a:t>______</a:t>
                      </a:r>
                      <a:r>
                        <a:rPr lang="zh-CN" sz="2000" kern="100">
                          <a:effectLst/>
                        </a:rPr>
                        <a:t>班</a:t>
                      </a:r>
                      <a:r>
                        <a:rPr lang="en-US" sz="2000" kern="100">
                          <a:effectLst/>
                        </a:rPr>
                        <a:t>______</a:t>
                      </a:r>
                      <a:r>
                        <a:rPr lang="zh-CN" sz="2000" kern="100">
                          <a:effectLst/>
                        </a:rPr>
                        <a:t>组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</a:tr>
              <a:tr h="987538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kern="100">
                          <a:effectLst/>
                        </a:rPr>
                        <a:t>测试次序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kern="100">
                          <a:effectLst/>
                        </a:rPr>
                        <a:t>载重量</a:t>
                      </a:r>
                      <a:r>
                        <a:rPr lang="en-US" sz="2000" kern="100">
                          <a:effectLst/>
                        </a:rPr>
                        <a:t>/</a:t>
                      </a:r>
                      <a:r>
                        <a:rPr lang="zh-CN" sz="2000" kern="100">
                          <a:effectLst/>
                        </a:rPr>
                        <a:t>克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kern="100">
                          <a:effectLst/>
                        </a:rPr>
                        <a:t>行驶距离</a:t>
                      </a:r>
                      <a:r>
                        <a:rPr lang="en-US" sz="2000" kern="100">
                          <a:effectLst/>
                        </a:rPr>
                        <a:t>/</a:t>
                      </a:r>
                      <a:r>
                        <a:rPr lang="zh-CN" sz="2000" kern="100">
                          <a:effectLst/>
                        </a:rPr>
                        <a:t>米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kern="100">
                          <a:effectLst/>
                        </a:rPr>
                        <a:t>是否抵达目的地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kern="100">
                          <a:effectLst/>
                        </a:rPr>
                        <a:t>存在的问题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kern="100">
                          <a:effectLst/>
                        </a:rPr>
                        <a:t>我们的改进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3770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kern="100">
                          <a:effectLst/>
                        </a:rPr>
                        <a:t>测试</a:t>
                      </a:r>
                      <a:r>
                        <a:rPr lang="en-US" sz="2000" kern="100">
                          <a:effectLst/>
                        </a:rPr>
                        <a:t>1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3770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kern="100">
                          <a:effectLst/>
                        </a:rPr>
                        <a:t>测试</a:t>
                      </a:r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3770"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zh-CN" sz="2000" kern="100">
                          <a:effectLst/>
                        </a:rPr>
                        <a:t>测试</a:t>
                      </a:r>
                      <a:r>
                        <a:rPr lang="en-US" sz="2000" kern="100">
                          <a:effectLst/>
                        </a:rPr>
                        <a:t>3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000" kern="100">
                          <a:effectLst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文本框 99"/>
          <p:cNvSpPr txBox="1"/>
          <p:nvPr/>
        </p:nvSpPr>
        <p:spPr>
          <a:xfrm>
            <a:off x="66437" y="815340"/>
            <a:ext cx="8347075" cy="1384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小组讨论：</a:t>
            </a:r>
            <a:r>
              <a:rPr lang="zh-CN" altLang="zh-CN" sz="2800"/>
              <a:t>针对测试中发现的问题，我们的船还可以</a:t>
            </a:r>
            <a:r>
              <a:rPr lang="zh-CN" altLang="zh-CN" sz="2800" smtClean="0"/>
              <a:t>怎</a:t>
            </a:r>
            <a:r>
              <a:rPr lang="zh-CN" altLang="en-US" sz="2800" smtClean="0"/>
              <a:t>样</a:t>
            </a:r>
            <a:r>
              <a:rPr lang="zh-CN" altLang="zh-CN" sz="2800" smtClean="0"/>
              <a:t>改进</a:t>
            </a:r>
            <a:r>
              <a:rPr lang="zh-CN" altLang="zh-CN" sz="2800"/>
              <a:t>？</a:t>
            </a:r>
            <a:endParaRPr lang="zh-CN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46490" y="154940"/>
            <a:ext cx="2365270" cy="576580"/>
          </a:xfrm>
          <a:prstGeom prst="homePlate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smtClean="0">
                <a:latin typeface="微软雅黑" panose="020b0503020204020204" charset="-122"/>
                <a:ea typeface="微软雅黑" panose="020b0503020204020204" charset="-122"/>
              </a:rPr>
              <a:t>评估与改进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GM0MWVlNGQwYzc3ZDQxNGNhN2Y2NmYxZTQzZDEyNDgifQ=="/>
  <p:tag name="KSO_WPP_MARK_KEY" val="916f2832-d296-413a-b81a-0545b3b14dcb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resentationFormat>On-screen Show (4:3)</PresentationFormat>
  <Paragraphs>118</Paragraphs>
  <Slides>16</Slides>
  <Notes>5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baseType="lpstr" size="27">
      <vt:lpstr>Arial</vt:lpstr>
      <vt:lpstr>Calibri</vt:lpstr>
      <vt:lpstr>方正小标宋简体</vt:lpstr>
      <vt:lpstr>微软雅黑</vt:lpstr>
      <vt:lpstr>宋体</vt:lpstr>
      <vt:lpstr>幼圆</vt:lpstr>
      <vt:lpstr>Times New Roman</vt:lpstr>
      <vt:lpstr>Gill Sans</vt:lpstr>
      <vt:lpstr>ヒラギノ角ゴ ProN W3</vt:lpstr>
      <vt:lpstr>楷体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2023-03-12T07:34:30.101</cp:lastPrinted>
  <dcterms:created xsi:type="dcterms:W3CDTF">2023-03-12T07:34:30Z</dcterms:created>
  <dcterms:modified xsi:type="dcterms:W3CDTF">2023-03-11T23:34:30Z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